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 id="260" r:id="rId5"/>
    <p:sldId id="261" r:id="rId6"/>
    <p:sldId id="263" r:id="rId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4" d="100"/>
          <a:sy n="44" d="100"/>
        </p:scale>
        <p:origin x="-108" y="-5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CACB8DCA-8F8A-4552-99E6-96931259B9D3}" type="datetimeFigureOut">
              <a:rPr lang="es-ES" smtClean="0"/>
              <a:t>16/02/2012</a:t>
            </a:fld>
            <a:endParaRPr lang="es-ES"/>
          </a:p>
        </p:txBody>
      </p:sp>
      <p:sp>
        <p:nvSpPr>
          <p:cNvPr id="17" name="16 Marcador de pie de página"/>
          <p:cNvSpPr>
            <a:spLocks noGrp="1"/>
          </p:cNvSpPr>
          <p:nvPr>
            <p:ph type="ftr" sz="quarter" idx="11"/>
          </p:nvPr>
        </p:nvSpPr>
        <p:spPr/>
        <p:txBody>
          <a:bodyPr/>
          <a:lstStyle>
            <a:extLst/>
          </a:lstStyle>
          <a:p>
            <a:endParaRPr lang="es-ES"/>
          </a:p>
        </p:txBody>
      </p:sp>
      <p:sp>
        <p:nvSpPr>
          <p:cNvPr id="29" name="28 Marcador de número de diapositiva"/>
          <p:cNvSpPr>
            <a:spLocks noGrp="1"/>
          </p:cNvSpPr>
          <p:nvPr>
            <p:ph type="sldNum" sz="quarter" idx="12"/>
          </p:nvPr>
        </p:nvSpPr>
        <p:spPr/>
        <p:txBody>
          <a:bodyPr/>
          <a:lstStyle>
            <a:extLst/>
          </a:lstStyle>
          <a:p>
            <a:fld id="{7CF67C69-D765-4232-BFBD-C4C9F6B493F2}" type="slidenum">
              <a:rPr lang="es-ES" smtClean="0"/>
              <a:t>‹Nº›</a:t>
            </a:fld>
            <a:endParaRPr lang="es-ES"/>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ACB8DCA-8F8A-4552-99E6-96931259B9D3}" type="datetimeFigureOut">
              <a:rPr lang="es-ES" smtClean="0"/>
              <a:t>16/02/2012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7CF67C69-D765-4232-BFBD-C4C9F6B493F2}"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ACB8DCA-8F8A-4552-99E6-96931259B9D3}" type="datetimeFigureOut">
              <a:rPr lang="es-ES" smtClean="0"/>
              <a:t>16/02/2012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7CF67C69-D765-4232-BFBD-C4C9F6B493F2}"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ACB8DCA-8F8A-4552-99E6-96931259B9D3}" type="datetimeFigureOut">
              <a:rPr lang="es-ES" smtClean="0"/>
              <a:t>16/02/2012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7CF67C69-D765-4232-BFBD-C4C9F6B493F2}"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CACB8DCA-8F8A-4552-99E6-96931259B9D3}" type="datetimeFigureOut">
              <a:rPr lang="es-ES" smtClean="0"/>
              <a:t>16/02/2012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7CF67C69-D765-4232-BFBD-C4C9F6B493F2}" type="slidenum">
              <a:rPr lang="es-ES" smtClean="0"/>
              <a:t>‹Nº›</a:t>
            </a:fld>
            <a:endParaRPr lang="es-ES"/>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CACB8DCA-8F8A-4552-99E6-96931259B9D3}" type="datetimeFigureOut">
              <a:rPr lang="es-ES" smtClean="0"/>
              <a:t>16/02/2012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7CF67C69-D765-4232-BFBD-C4C9F6B493F2}"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CACB8DCA-8F8A-4552-99E6-96931259B9D3}" type="datetimeFigureOut">
              <a:rPr lang="es-ES" smtClean="0"/>
              <a:t>16/02/2012</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7CF67C69-D765-4232-BFBD-C4C9F6B493F2}" type="slidenum">
              <a:rPr lang="es-ES" smtClean="0"/>
              <a:t>‹Nº›</a:t>
            </a:fld>
            <a:endParaRPr lang="es-ES"/>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CACB8DCA-8F8A-4552-99E6-96931259B9D3}" type="datetimeFigureOut">
              <a:rPr lang="es-ES" smtClean="0"/>
              <a:t>16/02/2012</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7CF67C69-D765-4232-BFBD-C4C9F6B493F2}"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CACB8DCA-8F8A-4552-99E6-96931259B9D3}" type="datetimeFigureOut">
              <a:rPr lang="es-ES" smtClean="0"/>
              <a:t>16/02/2012</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7CF67C69-D765-4232-BFBD-C4C9F6B493F2}"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CACB8DCA-8F8A-4552-99E6-96931259B9D3}" type="datetimeFigureOut">
              <a:rPr lang="es-ES" smtClean="0"/>
              <a:t>16/02/2012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7CF67C69-D765-4232-BFBD-C4C9F6B493F2}"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CACB8DCA-8F8A-4552-99E6-96931259B9D3}" type="datetimeFigureOut">
              <a:rPr lang="es-ES" smtClean="0"/>
              <a:t>16/02/2012</a:t>
            </a:fld>
            <a:endParaRPr lang="es-ES"/>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ES"/>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7CF67C69-D765-4232-BFBD-C4C9F6B493F2}"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CACB8DCA-8F8A-4552-99E6-96931259B9D3}" type="datetimeFigureOut">
              <a:rPr lang="es-ES" smtClean="0"/>
              <a:t>16/02/2012</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CF67C69-D765-4232-BFBD-C4C9F6B493F2}" type="slidenum">
              <a:rPr lang="es-ES" smtClean="0"/>
              <a:t>‹Nº›</a:t>
            </a:fld>
            <a:endParaRPr lang="es-E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FF0000"/>
                </a:solidFill>
                <a:latin typeface="Bernard MT Condensed" pitchFamily="18" charset="0"/>
              </a:rPr>
              <a:t>Jennifer Tabares Martínez</a:t>
            </a:r>
            <a:endParaRPr lang="es-ES" dirty="0">
              <a:solidFill>
                <a:srgbClr val="FF0000"/>
              </a:solidFill>
              <a:latin typeface="Bernard MT Condensed" pitchFamily="18" charset="0"/>
            </a:endParaRPr>
          </a:p>
        </p:txBody>
      </p:sp>
      <p:sp>
        <p:nvSpPr>
          <p:cNvPr id="3" name="2 Marcador de contenido"/>
          <p:cNvSpPr>
            <a:spLocks noGrp="1"/>
          </p:cNvSpPr>
          <p:nvPr>
            <p:ph idx="1"/>
          </p:nvPr>
        </p:nvSpPr>
        <p:spPr>
          <a:xfrm>
            <a:off x="467544" y="0"/>
            <a:ext cx="8219256" cy="6355560"/>
          </a:xfrm>
        </p:spPr>
        <p:txBody>
          <a:bodyPr/>
          <a:lstStyle/>
          <a:p>
            <a:endParaRPr lang="es-ES" dirty="0" smtClean="0"/>
          </a:p>
          <a:p>
            <a:endParaRPr lang="es-ES" dirty="0"/>
          </a:p>
          <a:p>
            <a:r>
              <a:rPr lang="es-ES" dirty="0" smtClean="0">
                <a:latin typeface="Arial Black" pitchFamily="34" charset="0"/>
              </a:rPr>
              <a:t>Pensamiento analítico sistémico</a:t>
            </a:r>
          </a:p>
          <a:p>
            <a:pPr marL="68580" indent="0">
              <a:buNone/>
            </a:pPr>
            <a:endParaRPr lang="es-ES" dirty="0" smtClean="0">
              <a:solidFill>
                <a:srgbClr val="FF0000"/>
              </a:solidFill>
              <a:latin typeface="Bernard MT Condensed" pitchFamily="18" charset="0"/>
            </a:endParaRPr>
          </a:p>
          <a:p>
            <a:r>
              <a:rPr lang="es-ES" dirty="0" smtClean="0">
                <a:solidFill>
                  <a:srgbClr val="FF0000"/>
                </a:solidFill>
                <a:latin typeface="Bernard MT Condensed" pitchFamily="18" charset="0"/>
              </a:rPr>
              <a:t>    Disco Duro</a:t>
            </a:r>
          </a:p>
          <a:p>
            <a:r>
              <a:rPr lang="es-ES" dirty="0" smtClean="0">
                <a:solidFill>
                  <a:srgbClr val="FF0000"/>
                </a:solidFill>
                <a:latin typeface="Bernard MT Condensed" pitchFamily="18" charset="0"/>
              </a:rPr>
              <a:t>    10º2</a:t>
            </a:r>
          </a:p>
          <a:p>
            <a:r>
              <a:rPr lang="es-ES" dirty="0" smtClean="0">
                <a:solidFill>
                  <a:srgbClr val="FF0000"/>
                </a:solidFill>
                <a:latin typeface="Bernard MT Condensed" pitchFamily="18" charset="0"/>
              </a:rPr>
              <a:t>08/02/2012.</a:t>
            </a:r>
            <a:endParaRPr lang="es-ES" dirty="0">
              <a:solidFill>
                <a:srgbClr val="FF0000"/>
              </a:solidFill>
              <a:latin typeface="Bernard MT Condensed" pitchFamily="18" charset="0"/>
            </a:endParaRPr>
          </a:p>
        </p:txBody>
      </p:sp>
    </p:spTree>
    <p:extLst>
      <p:ext uri="{BB962C8B-B14F-4D97-AF65-F5344CB8AC3E}">
        <p14:creationId xmlns:p14="http://schemas.microsoft.com/office/powerpoint/2010/main" val="275866012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8229600" cy="5221192"/>
          </a:xfrm>
        </p:spPr>
        <p:txBody>
          <a:bodyPr/>
          <a:lstStyle/>
          <a:p>
            <a:r>
              <a:rPr lang="es-ES" dirty="0">
                <a:solidFill>
                  <a:srgbClr val="FF0000"/>
                </a:solidFill>
                <a:latin typeface="Bernard MT Condensed" pitchFamily="18" charset="0"/>
              </a:rPr>
              <a:t>Disco Duro.</a:t>
            </a:r>
            <a:br>
              <a:rPr lang="es-ES" dirty="0">
                <a:solidFill>
                  <a:srgbClr val="FF0000"/>
                </a:solidFill>
                <a:latin typeface="Bernard MT Condensed" pitchFamily="18" charset="0"/>
              </a:rPr>
            </a:br>
            <a:r>
              <a:rPr lang="es-ES" sz="2000" dirty="0">
                <a:solidFill>
                  <a:schemeClr val="tx1"/>
                </a:solidFill>
                <a:latin typeface="Arial Black" pitchFamily="34" charset="0"/>
              </a:rPr>
              <a:t>El disco duro es un dispositivo de almacenamiento no volátil, es decir conserva la información que le ha sido almacenada de forma correcta aun con la perdida de energía, emplea un sistema de grabación magnética digital, es donde en la mayoría de los casos se encuentra almacenado el sistema operativo de la computadora.</a:t>
            </a:r>
            <a:br>
              <a:rPr lang="es-ES" sz="2000" dirty="0">
                <a:solidFill>
                  <a:schemeClr val="tx1"/>
                </a:solidFill>
                <a:latin typeface="Arial Black" pitchFamily="34" charset="0"/>
              </a:rPr>
            </a:br>
            <a:endParaRPr lang="es-ES" sz="2000" dirty="0">
              <a:solidFill>
                <a:schemeClr val="tx1"/>
              </a:solidFill>
              <a:latin typeface="Arial Black"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77135">
            <a:off x="3312285" y="3554747"/>
            <a:ext cx="3045663" cy="231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571663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solidFill>
                  <a:srgbClr val="FF0000"/>
                </a:solidFill>
                <a:latin typeface="Bernard MT Condensed" pitchFamily="18" charset="0"/>
              </a:rPr>
              <a:t>Componentes de un disco duro</a:t>
            </a:r>
            <a:endParaRPr lang="es-ES" sz="3600" dirty="0">
              <a:solidFill>
                <a:srgbClr val="FF0000"/>
              </a:solidFill>
              <a:latin typeface="Bernard MT Condensed" pitchFamily="18" charset="0"/>
            </a:endParaRPr>
          </a:p>
        </p:txBody>
      </p:sp>
      <p:sp>
        <p:nvSpPr>
          <p:cNvPr id="3" name="2 Marcador de contenido"/>
          <p:cNvSpPr>
            <a:spLocks noGrp="1"/>
          </p:cNvSpPr>
          <p:nvPr>
            <p:ph idx="1"/>
          </p:nvPr>
        </p:nvSpPr>
        <p:spPr/>
        <p:txBody>
          <a:bodyPr>
            <a:normAutofit/>
          </a:bodyPr>
          <a:lstStyle/>
          <a:p>
            <a:r>
              <a:rPr lang="es-ES" sz="1800" dirty="0">
                <a:latin typeface="Arial Black" pitchFamily="34" charset="0"/>
              </a:rPr>
              <a:t>Normalmente un disco duro consiste en varios discos o platos. Cada disco requiere dos cabezales de lectura/grabación, uno para cada lado. Todos los cabezales de lectura/grabación están unidos a un solo brazo de acceso, de modo que no puedan moverse independientemente. Cada disco tiene el mismo número de pistas, y a la parte de la pista que corta a través de todos los discos se le llama cilindro. </a:t>
            </a:r>
            <a:endParaRPr lang="es-ES" sz="1800" dirty="0" smtClean="0">
              <a:latin typeface="Arial Black" pitchFamily="34" charset="0"/>
            </a:endParaRPr>
          </a:p>
          <a:p>
            <a:endParaRPr lang="es-ES" sz="1800" dirty="0">
              <a:latin typeface="Arial Black"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4221088"/>
            <a:ext cx="3263819"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817412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solidFill>
                  <a:srgbClr val="FF0000"/>
                </a:solidFill>
                <a:latin typeface="Bernard MT Condensed" pitchFamily="18" charset="0"/>
              </a:rPr>
              <a:t>Disco duro externo</a:t>
            </a:r>
            <a:endParaRPr lang="es-ES" sz="3600" dirty="0">
              <a:solidFill>
                <a:srgbClr val="FF0000"/>
              </a:solidFill>
              <a:latin typeface="Bernard MT Condensed" pitchFamily="18" charset="0"/>
            </a:endParaRPr>
          </a:p>
        </p:txBody>
      </p:sp>
      <p:sp>
        <p:nvSpPr>
          <p:cNvPr id="3" name="2 Marcador de contenido"/>
          <p:cNvSpPr>
            <a:spLocks noGrp="1"/>
          </p:cNvSpPr>
          <p:nvPr>
            <p:ph idx="1"/>
          </p:nvPr>
        </p:nvSpPr>
        <p:spPr/>
        <p:txBody>
          <a:bodyPr/>
          <a:lstStyle/>
          <a:p>
            <a:endParaRPr lang="es-ES" dirty="0"/>
          </a:p>
          <a:p>
            <a:r>
              <a:rPr lang="es-ES" sz="2000" dirty="0">
                <a:latin typeface="Arial Black" pitchFamily="34" charset="0"/>
              </a:rPr>
              <a:t>Los discos duros externos son discos duros que se conectan externamente al ordenador, normalmente mediante USB, por lo que son más fáciles de transportar</a:t>
            </a:r>
            <a:r>
              <a:rPr lang="es-ES" sz="2000" dirty="0" smtClean="0">
                <a:latin typeface="Arial Black" pitchFamily="34" charset="0"/>
              </a:rPr>
              <a:t>.</a:t>
            </a:r>
          </a:p>
          <a:p>
            <a:endParaRPr lang="es-ES" sz="2000" dirty="0">
              <a:latin typeface="Arial Black" pitchFamily="34" charset="0"/>
            </a:endParaRPr>
          </a:p>
          <a:p>
            <a:endParaRPr lang="es-E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65644">
            <a:off x="3707904" y="3933056"/>
            <a:ext cx="3116852" cy="2454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95697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solidFill>
                  <a:srgbClr val="FF0000"/>
                </a:solidFill>
                <a:latin typeface="Bernard MT Condensed" pitchFamily="18" charset="0"/>
              </a:rPr>
              <a:t>Características de un disco duro</a:t>
            </a:r>
            <a:endParaRPr lang="es-ES" sz="3600" dirty="0">
              <a:solidFill>
                <a:srgbClr val="FF0000"/>
              </a:solidFill>
              <a:latin typeface="Bernard MT Condensed" pitchFamily="18" charset="0"/>
            </a:endParaRPr>
          </a:p>
        </p:txBody>
      </p:sp>
      <p:sp>
        <p:nvSpPr>
          <p:cNvPr id="3" name="2 Marcador de contenido"/>
          <p:cNvSpPr>
            <a:spLocks noGrp="1"/>
          </p:cNvSpPr>
          <p:nvPr>
            <p:ph idx="1"/>
          </p:nvPr>
        </p:nvSpPr>
        <p:spPr>
          <a:xfrm>
            <a:off x="611560" y="1340768"/>
            <a:ext cx="8424936" cy="5328592"/>
          </a:xfrm>
        </p:spPr>
        <p:txBody>
          <a:bodyPr>
            <a:normAutofit fontScale="40000" lnSpcReduction="20000"/>
          </a:bodyPr>
          <a:lstStyle/>
          <a:p>
            <a:r>
              <a:rPr lang="es-ES" sz="4000" dirty="0">
                <a:solidFill>
                  <a:srgbClr val="FF0000"/>
                </a:solidFill>
                <a:latin typeface="Arial Black" pitchFamily="34" charset="0"/>
              </a:rPr>
              <a:t>Tiempo medio de acceso: </a:t>
            </a:r>
            <a:r>
              <a:rPr lang="es-ES" sz="4000" dirty="0">
                <a:latin typeface="Arial Black" pitchFamily="34" charset="0"/>
              </a:rPr>
              <a:t>Tiempo medio que tarda la aguja en situarse en la pista y el sector deseado; es la suma del Tiempo medio de búsqueda (situarse en la pista) y la Latencia media (situarse en el sector). </a:t>
            </a:r>
          </a:p>
          <a:p>
            <a:endParaRPr lang="es-ES" sz="4000" dirty="0">
              <a:solidFill>
                <a:srgbClr val="FF0000"/>
              </a:solidFill>
              <a:latin typeface="Arial Black" pitchFamily="34" charset="0"/>
            </a:endParaRPr>
          </a:p>
          <a:p>
            <a:r>
              <a:rPr lang="es-ES" sz="4000" dirty="0">
                <a:solidFill>
                  <a:srgbClr val="FF0000"/>
                </a:solidFill>
                <a:latin typeface="Arial Black" pitchFamily="34" charset="0"/>
              </a:rPr>
              <a:t>Tiempo medio de búsqueda: </a:t>
            </a:r>
            <a:r>
              <a:rPr lang="es-ES" sz="4000" dirty="0">
                <a:latin typeface="Arial Black" pitchFamily="34" charset="0"/>
              </a:rPr>
              <a:t>Tiempo medio que tarda la aguja en situarse en la pista deseada; es la mitad del tiempo empleado por la aguja en ir desde la pista más periférica hasta la más central del disco. </a:t>
            </a:r>
          </a:p>
          <a:p>
            <a:endParaRPr lang="es-ES" sz="4000" dirty="0"/>
          </a:p>
          <a:p>
            <a:r>
              <a:rPr lang="es-ES" sz="4000" dirty="0">
                <a:solidFill>
                  <a:srgbClr val="FF0000"/>
                </a:solidFill>
                <a:latin typeface="Arial Black" pitchFamily="34" charset="0"/>
              </a:rPr>
              <a:t>Latencia media</a:t>
            </a:r>
            <a:r>
              <a:rPr lang="es-ES" sz="4000" dirty="0">
                <a:latin typeface="Arial Black" pitchFamily="34" charset="0"/>
              </a:rPr>
              <a:t>: Tiempo medio que tarda la aguja en situarse en el sector deseado; es la mitad del tiempo empleado en una rotación completa del disco</a:t>
            </a:r>
            <a:r>
              <a:rPr lang="es-ES" sz="4000" dirty="0"/>
              <a:t>. </a:t>
            </a:r>
          </a:p>
          <a:p>
            <a:endParaRPr lang="es-ES" sz="4000" dirty="0"/>
          </a:p>
          <a:p>
            <a:r>
              <a:rPr lang="es-ES" sz="4000" dirty="0">
                <a:solidFill>
                  <a:srgbClr val="FF0000"/>
                </a:solidFill>
                <a:latin typeface="Arial Black" pitchFamily="34" charset="0"/>
              </a:rPr>
              <a:t>Velocidad de rotación</a:t>
            </a:r>
            <a:r>
              <a:rPr lang="es-ES" sz="4000" dirty="0"/>
              <a:t>: </a:t>
            </a:r>
            <a:r>
              <a:rPr lang="es-ES" sz="4000" dirty="0">
                <a:latin typeface="Arial Black" pitchFamily="34" charset="0"/>
              </a:rPr>
              <a:t>Revoluciones por minuto de los platos. A mayor velocidad de rotación, menor latencia media. </a:t>
            </a:r>
          </a:p>
          <a:p>
            <a:endParaRPr lang="es-ES" sz="4000" dirty="0"/>
          </a:p>
          <a:p>
            <a:r>
              <a:rPr lang="es-ES" sz="4000" dirty="0">
                <a:solidFill>
                  <a:srgbClr val="FF0000"/>
                </a:solidFill>
                <a:latin typeface="Arial Black" pitchFamily="34" charset="0"/>
              </a:rPr>
              <a:t>Tasa de transferencia</a:t>
            </a:r>
            <a:r>
              <a:rPr lang="es-ES" sz="4000" dirty="0"/>
              <a:t>: </a:t>
            </a:r>
            <a:r>
              <a:rPr lang="es-ES" sz="4000" dirty="0">
                <a:latin typeface="Arial Black" pitchFamily="34" charset="0"/>
              </a:rPr>
              <a:t>Velocidad a la que puede transferir la información a la computadora una vez la aguja esta situada en la pista y sector correctos. Puede ser velocidad sostenida o de pico.</a:t>
            </a:r>
          </a:p>
          <a:p>
            <a:endParaRPr lang="es-ES" dirty="0"/>
          </a:p>
          <a:p>
            <a:endParaRPr lang="es-ES" dirty="0"/>
          </a:p>
        </p:txBody>
      </p:sp>
    </p:spTree>
    <p:extLst>
      <p:ext uri="{BB962C8B-B14F-4D97-AF65-F5344CB8AC3E}">
        <p14:creationId xmlns:p14="http://schemas.microsoft.com/office/powerpoint/2010/main" val="95095093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618040" cy="6157296"/>
          </a:xfrm>
        </p:spPr>
        <p:txBody>
          <a:bodyPr/>
          <a:lstStyle/>
          <a:p>
            <a:r>
              <a:rPr lang="es-ES" sz="2800" dirty="0" smtClean="0">
                <a:solidFill>
                  <a:srgbClr val="FF0000"/>
                </a:solidFill>
                <a:latin typeface="Arial Black" pitchFamily="34" charset="0"/>
              </a:rPr>
              <a:t>Discos Duros Externos.</a:t>
            </a:r>
            <a:br>
              <a:rPr lang="es-ES" sz="2800" dirty="0" smtClean="0">
                <a:solidFill>
                  <a:srgbClr val="FF0000"/>
                </a:solidFill>
                <a:latin typeface="Arial Black" pitchFamily="34" charset="0"/>
              </a:rPr>
            </a:br>
            <a:r>
              <a:rPr lang="es-CO" sz="2000" dirty="0">
                <a:solidFill>
                  <a:schemeClr val="tx1"/>
                </a:solidFill>
                <a:latin typeface="Arial Black" pitchFamily="34" charset="0"/>
                <a:ea typeface="Calibri"/>
                <a:cs typeface="Times New Roman"/>
              </a:rPr>
              <a:t>Actualmente la nueva generación de discos duros utiliza la tecnología de grabación perpendicular (PMR), la cual permite mayor densidad de almacenamiento. También existen discos llamados “Ecológicos” (GP – Green Power), lo cuales hacen un uso más eficiente de la energía. Se está empezando a observar que la Unidad de estado sólido es posible que termine sustituyendo al disco duro a largo </a:t>
            </a:r>
            <a:r>
              <a:rPr lang="es-CO" sz="2000" dirty="0" smtClean="0">
                <a:solidFill>
                  <a:schemeClr val="tx1"/>
                </a:solidFill>
                <a:latin typeface="Arial Black" pitchFamily="34" charset="0"/>
                <a:ea typeface="Calibri"/>
                <a:cs typeface="Times New Roman"/>
              </a:rPr>
              <a:t>plazo.</a:t>
            </a:r>
            <a:endParaRPr lang="es-ES" sz="2000" dirty="0">
              <a:solidFill>
                <a:schemeClr val="tx1"/>
              </a:solidFill>
              <a:latin typeface="Arial Black"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61564">
            <a:off x="1124531" y="3571327"/>
            <a:ext cx="2919995" cy="2189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44923">
            <a:off x="4931349" y="3586205"/>
            <a:ext cx="3159351"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174426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43</TotalTime>
  <Words>307</Words>
  <Application>Microsoft Office PowerPoint</Application>
  <PresentationFormat>Presentación en pantalla (4:3)</PresentationFormat>
  <Paragraphs>25</Paragraphs>
  <Slides>6</Slides>
  <Notes>0</Notes>
  <HiddenSlides>0</HiddenSlides>
  <MMClips>0</MMClips>
  <ScaleCrop>false</ScaleCrop>
  <HeadingPairs>
    <vt:vector size="4" baseType="variant">
      <vt:variant>
        <vt:lpstr>Tema</vt:lpstr>
      </vt:variant>
      <vt:variant>
        <vt:i4>1</vt:i4>
      </vt:variant>
      <vt:variant>
        <vt:lpstr>Títulos de diapositiva</vt:lpstr>
      </vt:variant>
      <vt:variant>
        <vt:i4>6</vt:i4>
      </vt:variant>
    </vt:vector>
  </HeadingPairs>
  <TitlesOfParts>
    <vt:vector size="7" baseType="lpstr">
      <vt:lpstr>Metro</vt:lpstr>
      <vt:lpstr>Jennifer Tabares Martínez</vt:lpstr>
      <vt:lpstr>Disco Duro. El disco duro es un dispositivo de almacenamiento no volátil, es decir conserva la información que le ha sido almacenada de forma correcta aun con la perdida de energía, emplea un sistema de grabación magnética digital, es donde en la mayoría de los casos se encuentra almacenado el sistema operativo de la computadora. </vt:lpstr>
      <vt:lpstr>Componentes de un disco duro</vt:lpstr>
      <vt:lpstr>Disco duro externo</vt:lpstr>
      <vt:lpstr>Características de un disco duro</vt:lpstr>
      <vt:lpstr>Discos Duros Externos. Actualmente la nueva generación de discos duros utiliza la tecnología de grabación perpendicular (PMR), la cual permite mayor densidad de almacenamiento. También existen discos llamados “Ecológicos” (GP – Green Power), lo cuales hacen un uso más eficiente de la energía. Se está empezando a observar que la Unidad de estado sólido es posible que termine sustituyendo al disco duro a largo plazo.</vt:lpstr>
    </vt:vector>
  </TitlesOfParts>
  <Company>CHARY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Jennifer Tabares Martínez</dc:title>
  <dc:creator>USUARIO1</dc:creator>
  <cp:lastModifiedBy>Ospina Rios</cp:lastModifiedBy>
  <cp:revision>6</cp:revision>
  <dcterms:created xsi:type="dcterms:W3CDTF">2012-02-08T00:39:50Z</dcterms:created>
  <dcterms:modified xsi:type="dcterms:W3CDTF">2012-02-17T03:54:33Z</dcterms:modified>
</cp:coreProperties>
</file>